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5" r:id="rId3"/>
    <p:sldId id="262" r:id="rId4"/>
    <p:sldId id="266" r:id="rId5"/>
    <p:sldId id="263" r:id="rId6"/>
    <p:sldId id="267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CB9E-5993-4A77-A4DC-846562944E3A}" type="datetimeFigureOut">
              <a:rPr lang="en-GB" smtClean="0"/>
              <a:pPr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A87-A93F-453F-A7C8-2C2AABC58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4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6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3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2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7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7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4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7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5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4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8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esiliencebuilders.lgfl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89612" y="613510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learningthroughmovement.lgfl.net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London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 for Learning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160338"/>
            <a:ext cx="1019385" cy="480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90" b="99130" l="0" r="100000">
                        <a14:foregroundMark x1="77417" y1="8986" x2="81250" y2="35362"/>
                        <a14:foregroundMark x1="86583" y1="5507" x2="84500" y2="21739"/>
                        <a14:foregroundMark x1="2000" y1="54493" x2="1417" y2="75652"/>
                        <a14:foregroundMark x1="13750" y1="69275" x2="13750" y2="69275"/>
                        <a14:foregroundMark x1="24000" y1="63478" x2="24000" y2="63478"/>
                        <a14:foregroundMark x1="31750" y1="64928" x2="31750" y2="64928"/>
                        <a14:foregroundMark x1="40667" y1="57391" x2="40667" y2="57391"/>
                        <a14:foregroundMark x1="50833" y1="63768" x2="50833" y2="63768"/>
                        <a14:foregroundMark x1="57500" y1="63188" x2="57500" y2="63188"/>
                        <a14:foregroundMark x1="69000" y1="53913" x2="69000" y2="53913"/>
                        <a14:foregroundMark x1="91083" y1="58841" x2="91083" y2="58841"/>
                        <a14:foregroundMark x1="92333" y1="61739" x2="92333" y2="61739"/>
                        <a14:foregroundMark x1="81167" y1="21739" x2="81167" y2="21739"/>
                        <a14:foregroundMark x1="80500" y1="17101" x2="80500" y2="17101"/>
                        <a14:foregroundMark x1="98333" y1="79710" x2="99667" y2="81159"/>
                        <a14:foregroundMark x1="18750" y1="54203" x2="18750" y2="54203"/>
                        <a14:foregroundMark x1="17167" y1="52464" x2="14833" y2="55652"/>
                        <a14:foregroundMark x1="10583" y1="77391" x2="10833" y2="53623"/>
                        <a14:foregroundMark x1="26833" y1="74783" x2="28417" y2="52754"/>
                        <a14:foregroundMark x1="41333" y1="63188" x2="43083" y2="77681"/>
                        <a14:foregroundMark x1="51000" y1="55072" x2="50667" y2="78841"/>
                        <a14:foregroundMark x1="47583" y1="78841" x2="47250" y2="55362"/>
                        <a14:foregroundMark x1="58000" y1="77681" x2="57417" y2="53333"/>
                        <a14:foregroundMark x1="59917" y1="60580" x2="62750" y2="76232"/>
                        <a14:foregroundMark x1="31917" y1="53043" x2="31917" y2="77681"/>
                        <a14:foregroundMark x1="38583" y1="56812" x2="38500" y2="75652"/>
                        <a14:foregroundMark x1="33667" y1="80000" x2="35000" y2="79130"/>
                        <a14:foregroundMark x1="1000" y1="31304" x2="1000" y2="31304"/>
                        <a14:foregroundMark x1="4833" y1="32464" x2="4833" y2="32464"/>
                        <a14:foregroundMark x1="11083" y1="36812" x2="11083" y2="36812"/>
                        <a14:foregroundMark x1="16167" y1="29565" x2="16167" y2="29565"/>
                        <a14:foregroundMark x1="17833" y1="35942" x2="17833" y2="35942"/>
                        <a14:foregroundMark x1="34250" y1="35942" x2="34250" y2="35942"/>
                        <a14:foregroundMark x1="27750" y1="33623" x2="27750" y2="33623"/>
                        <a14:foregroundMark x1="23833" y1="33043" x2="23833" y2="33043"/>
                        <a14:foregroundMark x1="38917" y1="35942" x2="38917" y2="35942"/>
                        <a14:foregroundMark x1="43333" y1="33333" x2="43333" y2="33333"/>
                        <a14:foregroundMark x1="47417" y1="34783" x2="47417" y2="34783"/>
                        <a14:foregroundMark x1="52167" y1="37971" x2="52167" y2="37971"/>
                        <a14:foregroundMark x1="58583" y1="41739" x2="58583" y2="41739"/>
                        <a14:foregroundMark x1="66000" y1="40870" x2="66000" y2="40870"/>
                        <a14:foregroundMark x1="68583" y1="33913" x2="68583" y2="33913"/>
                        <a14:backgroundMark x1="10000" y1="34493" x2="10000" y2="34493"/>
                        <a14:backgroundMark x1="14500" y1="29855" x2="14500" y2="29855"/>
                        <a14:backgroundMark x1="48500" y1="30435" x2="48500" y2="3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84" y="107617"/>
            <a:ext cx="2143593" cy="6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usythings.lgfl.net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hirstwood.com/" TargetMode="External"/><Relationship Id="rId4" Type="http://schemas.openxmlformats.org/officeDocument/2006/relationships/hyperlink" Target="http://www.multisensorylearning.lgfl.ne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40" y="86043"/>
            <a:ext cx="9144000" cy="2387600"/>
          </a:xfrm>
        </p:spPr>
        <p:txBody>
          <a:bodyPr>
            <a:normAutofit/>
          </a:bodyPr>
          <a:lstStyle/>
          <a:p>
            <a:r>
              <a:rPr lang="en-GB" sz="5200" b="1" dirty="0" smtClean="0"/>
              <a:t>Handwriting practice</a:t>
            </a:r>
            <a:endParaRPr lang="en-GB" sz="5200" b="1" dirty="0"/>
          </a:p>
        </p:txBody>
      </p:sp>
      <p:sp>
        <p:nvSpPr>
          <p:cNvPr id="5" name="Rectangle 4"/>
          <p:cNvSpPr/>
          <p:nvPr/>
        </p:nvSpPr>
        <p:spPr>
          <a:xfrm>
            <a:off x="2794974" y="3077217"/>
            <a:ext cx="781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This presentation </a:t>
            </a:r>
            <a:r>
              <a:rPr lang="en-GB" b="1" dirty="0" smtClean="0"/>
              <a:t>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Give some examples of handwriting practice activities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177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95916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Handwriting Practice Activities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27" y="1760449"/>
            <a:ext cx="6725147" cy="4423204"/>
          </a:xfrm>
        </p:spPr>
        <p:txBody>
          <a:bodyPr>
            <a:normAutofit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en-GB" dirty="0" smtClean="0"/>
              <a:t>Practice </a:t>
            </a:r>
            <a:r>
              <a:rPr lang="en-GB" dirty="0"/>
              <a:t>prewriting shapes  - the ability to produce prewriting shapes is a prerequisite to the ability to combine those shapes to form letters and pictures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GB" dirty="0"/>
              <a:t>Practice up – down, over – under and diagonal movements large then small - practicing large to small enables learning the movement and then refining it.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8" b="22806"/>
          <a:stretch/>
        </p:blipFill>
        <p:spPr>
          <a:xfrm>
            <a:off x="7156174" y="1760449"/>
            <a:ext cx="4659464" cy="35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821" y="1235145"/>
            <a:ext cx="7654764" cy="48004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200" dirty="0" smtClean="0"/>
              <a:t>In </a:t>
            </a:r>
            <a:r>
              <a:rPr lang="en-GB" sz="3200" dirty="0"/>
              <a:t>addition:</a:t>
            </a:r>
          </a:p>
          <a:p>
            <a:pPr marL="514350" indent="-514350" fontAlgn="base">
              <a:buFont typeface="+mj-lt"/>
              <a:buAutoNum type="arabicPeriod" startAt="3"/>
            </a:pPr>
            <a:r>
              <a:rPr lang="en-GB" sz="3200" dirty="0" smtClean="0"/>
              <a:t>Group </a:t>
            </a:r>
            <a:r>
              <a:rPr lang="en-GB" sz="3200" dirty="0"/>
              <a:t>similar letters – for example: </a:t>
            </a:r>
            <a:r>
              <a:rPr lang="en-GB" sz="3200" dirty="0" err="1"/>
              <a:t>a,g,q,c,d</a:t>
            </a:r>
            <a:r>
              <a:rPr lang="en-GB" sz="3200" dirty="0"/>
              <a:t> or  l, I t, h . </a:t>
            </a:r>
            <a:endParaRPr lang="en-GB" sz="3200" dirty="0" smtClean="0"/>
          </a:p>
          <a:p>
            <a:pPr lvl="1" fontAlgn="base"/>
            <a:r>
              <a:rPr lang="en-GB" sz="2800" dirty="0" smtClean="0"/>
              <a:t>This </a:t>
            </a:r>
            <a:r>
              <a:rPr lang="en-GB" sz="2800" dirty="0"/>
              <a:t>will simplify the movements required to practice the letters and generalise the movements across a series of </a:t>
            </a:r>
            <a:r>
              <a:rPr lang="en-GB" sz="2800" dirty="0" smtClean="0"/>
              <a:t>letters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9739" r="20174" b="8551"/>
          <a:stretch/>
        </p:blipFill>
        <p:spPr>
          <a:xfrm rot="16200000">
            <a:off x="7941512" y="2326736"/>
            <a:ext cx="3804761" cy="283746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/>
              <a:t>Handwriting Practice Activities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15954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126" y="1980523"/>
            <a:ext cx="5355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4. Use </a:t>
            </a:r>
            <a:r>
              <a:rPr lang="en-GB" dirty="0"/>
              <a:t>a multi-sensory approach </a:t>
            </a:r>
            <a:r>
              <a:rPr lang="en-GB" dirty="0" smtClean="0"/>
              <a:t> </a:t>
            </a:r>
          </a:p>
          <a:p>
            <a:r>
              <a:rPr lang="en-GB" sz="2400" dirty="0" smtClean="0"/>
              <a:t>Use chalk</a:t>
            </a:r>
            <a:r>
              <a:rPr lang="en-GB" sz="2400" dirty="0"/>
              <a:t>, sand, glitter, paint etc</a:t>
            </a:r>
            <a:r>
              <a:rPr lang="en-GB" sz="2400" dirty="0" smtClean="0"/>
              <a:t>. </a:t>
            </a:r>
            <a:r>
              <a:rPr lang="en-GB" sz="2400" dirty="0"/>
              <a:t>to produce pre writing shapes </a:t>
            </a:r>
            <a:r>
              <a:rPr lang="en-GB" sz="2400" dirty="0" smtClean="0"/>
              <a:t>progressing to letters. This </a:t>
            </a:r>
            <a:r>
              <a:rPr lang="en-GB" sz="2400" dirty="0"/>
              <a:t>increases sensory feedback as well as practicing the </a:t>
            </a:r>
            <a:r>
              <a:rPr lang="en-GB" sz="2400" dirty="0" smtClean="0"/>
              <a:t>movement.</a:t>
            </a:r>
            <a:endParaRPr lang="en-GB" dirty="0"/>
          </a:p>
          <a:p>
            <a:r>
              <a:rPr lang="en-GB" sz="2400" dirty="0" smtClean="0"/>
              <a:t>Using items </a:t>
            </a:r>
            <a:r>
              <a:rPr lang="en-GB" sz="2400" dirty="0"/>
              <a:t>such as </a:t>
            </a:r>
            <a:r>
              <a:rPr lang="en-GB" sz="2400" dirty="0" err="1"/>
              <a:t>plasticine</a:t>
            </a:r>
            <a:r>
              <a:rPr lang="en-GB" sz="2400" dirty="0"/>
              <a:t>, cardboard or </a:t>
            </a:r>
            <a:r>
              <a:rPr lang="en-GB" sz="2400" dirty="0" err="1"/>
              <a:t>lego</a:t>
            </a:r>
            <a:r>
              <a:rPr lang="en-GB" sz="2400" dirty="0"/>
              <a:t> to create and make </a:t>
            </a:r>
            <a:r>
              <a:rPr lang="en-GB" sz="2400" dirty="0" smtClean="0"/>
              <a:t>letters or words, really helps learners integrate their writing 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69603" y="6331861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33"/>
          <a:stretch/>
        </p:blipFill>
        <p:spPr>
          <a:xfrm rot="16200000">
            <a:off x="7838415" y="795139"/>
            <a:ext cx="2621280" cy="456668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/>
              <a:t>Handwriting Practice Activities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347761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27" y="1383191"/>
            <a:ext cx="4896347" cy="48004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514350" lvl="0" indent="-514350" fontAlgn="base">
              <a:buFont typeface="+mj-lt"/>
              <a:buAutoNum type="arabicPeriod" startAt="5"/>
            </a:pPr>
            <a:r>
              <a:rPr lang="en-GB" dirty="0" smtClean="0"/>
              <a:t>Draw </a:t>
            </a:r>
            <a:r>
              <a:rPr lang="en-GB" dirty="0"/>
              <a:t>shapes on the child’s back and get them to guess what they are – this provides and understanding of the feel of letters and aids </a:t>
            </a:r>
            <a:r>
              <a:rPr lang="en-GB" dirty="0" smtClean="0"/>
              <a:t>recall</a:t>
            </a:r>
          </a:p>
          <a:p>
            <a:pPr fontAlgn="base"/>
            <a:r>
              <a:rPr lang="en-GB" sz="2400" dirty="0"/>
              <a:t>Air writing (writing letters or words in the air) as you imagine and say them can also help.</a:t>
            </a:r>
          </a:p>
          <a:p>
            <a:pPr marL="0" lvl="0" indent="0" fontAlgn="base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17668" r="17770" b="19130"/>
          <a:stretch/>
        </p:blipFill>
        <p:spPr>
          <a:xfrm>
            <a:off x="5486897" y="1812898"/>
            <a:ext cx="5707380" cy="329581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3533" y="917151"/>
            <a:ext cx="10515600" cy="716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/>
              <a:t>Handwriting Practice Activities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12723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854" y="907627"/>
            <a:ext cx="5826760" cy="742421"/>
          </a:xfrm>
        </p:spPr>
        <p:txBody>
          <a:bodyPr/>
          <a:lstStyle/>
          <a:p>
            <a:r>
              <a:rPr lang="en-GB" b="1" dirty="0" smtClean="0"/>
              <a:t>Letter and Word Writing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126" y="1980523"/>
            <a:ext cx="5355866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The messy letters and associated tools within </a:t>
            </a:r>
            <a:r>
              <a:rPr lang="en-GB" dirty="0" err="1" smtClean="0"/>
              <a:t>LGfL’s</a:t>
            </a:r>
            <a:r>
              <a:rPr lang="en-GB" dirty="0" smtClean="0"/>
              <a:t> Busy Things (</a:t>
            </a:r>
            <a:r>
              <a:rPr lang="en-GB" dirty="0" smtClean="0">
                <a:hlinkClick r:id="rId2"/>
              </a:rPr>
              <a:t>www.busythings.lgfl.net</a:t>
            </a:r>
            <a:r>
              <a:rPr lang="en-GB" dirty="0" smtClean="0"/>
              <a:t>)  can support learners in a similar way when using tablets, phones, whiteboards or computers.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045" y="1980523"/>
            <a:ext cx="5715000" cy="3943350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169603" y="6331861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www.multisensorylearning.lgfl.net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www.hirstwood.com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41429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9733"/>
            <a:ext cx="10515600" cy="407723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6. Promote </a:t>
            </a:r>
            <a:r>
              <a:rPr lang="en-GB" dirty="0"/>
              <a:t>handwriting programmes if handwriting becomes an issue beyond Y1 – there are many commercially available to choose from. 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1205653"/>
            <a:ext cx="10515600" cy="637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/>
              <a:t>Handwriting Practice Activities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130021062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284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Custom Design</vt:lpstr>
      <vt:lpstr>Handwriting practice</vt:lpstr>
      <vt:lpstr>Handwriting Practice Activities</vt:lpstr>
      <vt:lpstr>PowerPoint Presentation</vt:lpstr>
      <vt:lpstr>PowerPoint Presentation</vt:lpstr>
      <vt:lpstr>PowerPoint Presentation</vt:lpstr>
      <vt:lpstr>Letter and Word Writing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 looking for at different ages?</dc:title>
  <dc:creator>jdilworth.998</dc:creator>
  <cp:lastModifiedBy>Adam Gordon</cp:lastModifiedBy>
  <cp:revision>35</cp:revision>
  <dcterms:created xsi:type="dcterms:W3CDTF">2015-12-23T18:45:15Z</dcterms:created>
  <dcterms:modified xsi:type="dcterms:W3CDTF">2019-03-08T10:58:37Z</dcterms:modified>
</cp:coreProperties>
</file>